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6"/>
  </p:notesMasterIdLst>
  <p:handoutMasterIdLst>
    <p:handoutMasterId r:id="rId17"/>
  </p:handoutMasterIdLst>
  <p:sldIdLst>
    <p:sldId id="277" r:id="rId2"/>
    <p:sldId id="269" r:id="rId3"/>
    <p:sldId id="275" r:id="rId4"/>
    <p:sldId id="302" r:id="rId5"/>
    <p:sldId id="304" r:id="rId6"/>
    <p:sldId id="303" r:id="rId7"/>
    <p:sldId id="305" r:id="rId8"/>
    <p:sldId id="307" r:id="rId9"/>
    <p:sldId id="308" r:id="rId10"/>
    <p:sldId id="309" r:id="rId11"/>
    <p:sldId id="310" r:id="rId12"/>
    <p:sldId id="311" r:id="rId13"/>
    <p:sldId id="314" r:id="rId14"/>
    <p:sldId id="31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FAFAF"/>
    <a:srgbClr val="646464"/>
    <a:srgbClr val="727272"/>
    <a:srgbClr val="C30C0E"/>
    <a:srgbClr val="C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-4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92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D07CC2F-7734-4749-85C6-FDE49ACE81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89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5594FF9-EC08-064B-9CCD-44B9A230D7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6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EE32165-B80A-114D-83E6-51D788FAAE4A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e-DE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4163AB5-B8C4-CB43-B5E8-27D93121166F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e-DE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3038"/>
            <a:ext cx="9144000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5040313" y="6510338"/>
            <a:ext cx="40417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C30C0E"/>
              </a:buClr>
              <a:buFont typeface="Times" charset="0"/>
              <a:buNone/>
              <a:defRPr/>
            </a:pPr>
            <a:r>
              <a:rPr lang="en-US" sz="1100" smtClean="0">
                <a:solidFill>
                  <a:schemeClr val="bg1"/>
                </a:solidFill>
              </a:rPr>
              <a:t>Ihre Erfahrung – Unsere Technologie – Mehr Lernerfolg.</a:t>
            </a:r>
            <a:endParaRPr lang="de-DE" sz="1100" smtClean="0">
              <a:solidFill>
                <a:schemeClr val="bg1"/>
              </a:solidFill>
            </a:endParaRPr>
          </a:p>
        </p:txBody>
      </p:sp>
      <p:pic>
        <p:nvPicPr>
          <p:cNvPr id="5" name="Picture 11" descr="Logo_oesterreich_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3943350"/>
            <a:ext cx="175895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96975"/>
            <a:ext cx="7016750" cy="1470025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  <a:latin typeface="Univers LT Std 55" pitchFamily="34" charset="0"/>
              </a:defRPr>
            </a:lvl1pPr>
          </a:lstStyle>
          <a:p>
            <a:r>
              <a:rPr lang="de-AT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16528739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51703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1268413"/>
            <a:ext cx="2057400" cy="4824412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6019800" cy="4824412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867200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152148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5219921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2133600"/>
            <a:ext cx="40386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2133600"/>
            <a:ext cx="40386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054586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554376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709924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882176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83468336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5210913"/>
      </p:ext>
    </p:extLst>
  </p:cSld>
  <p:clrMapOvr>
    <a:masterClrMapping/>
  </p:clrMapOvr>
  <p:transition xmlns:p14="http://schemas.microsoft.com/office/powerpoint/2010/main"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8229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133600"/>
            <a:ext cx="822960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pic>
        <p:nvPicPr>
          <p:cNvPr id="1028" name="Picture 7" descr="0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5302250" y="6510338"/>
            <a:ext cx="37798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C30C0E"/>
              </a:buClr>
              <a:buFont typeface="Times" charset="0"/>
              <a:buNone/>
              <a:defRPr/>
            </a:pPr>
            <a:r>
              <a:rPr lang="en-US" sz="1100" smtClean="0">
                <a:solidFill>
                  <a:schemeClr val="bg1"/>
                </a:solidFill>
              </a:rPr>
              <a:t>Ihre Erfahrung – Unsere Technologie – Mehr Lernerfolg.</a:t>
            </a:r>
            <a:endParaRPr lang="de-DE" sz="1100" smtClean="0">
              <a:solidFill>
                <a:schemeClr val="bg1"/>
              </a:solidFill>
            </a:endParaRPr>
          </a:p>
        </p:txBody>
      </p:sp>
      <p:pic>
        <p:nvPicPr>
          <p:cNvPr id="1030" name="Picture 10" descr="Logo_oesterreich_s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76213"/>
            <a:ext cx="971550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 xmlns:p14="http://schemas.microsoft.com/office/powerpoint/2010/main" spd="slow"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ChangeArrowheads="1"/>
          </p:cNvSpPr>
          <p:nvPr/>
        </p:nvSpPr>
        <p:spPr bwMode="auto">
          <a:xfrm>
            <a:off x="4422775" y="61245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/>
          </a:p>
        </p:txBody>
      </p:sp>
      <p:sp>
        <p:nvSpPr>
          <p:cNvPr id="5123" name="Rectangle 13"/>
          <p:cNvSpPr>
            <a:spLocks noChangeArrowheads="1"/>
          </p:cNvSpPr>
          <p:nvPr/>
        </p:nvSpPr>
        <p:spPr bwMode="auto">
          <a:xfrm>
            <a:off x="652463" y="5594350"/>
            <a:ext cx="3087687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2000" b="1">
                <a:solidFill>
                  <a:srgbClr val="C30C0E"/>
                </a:solidFill>
                <a:latin typeface="Myriad Pro" charset="0"/>
                <a:cs typeface="Myriad Pro" charset="0"/>
              </a:rPr>
              <a:t>Mag. Christian J. Zöpfl</a:t>
            </a:r>
            <a:endParaRPr lang="de-AT" sz="2000" b="1">
              <a:solidFill>
                <a:schemeClr val="accent2"/>
              </a:solidFill>
              <a:latin typeface="Myriad Pro" charset="0"/>
              <a:cs typeface="Myriad Pro" charset="0"/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193" y="187133"/>
            <a:ext cx="6471302" cy="1121692"/>
          </a:xfrm>
          <a:prstGeom prst="rect">
            <a:avLst/>
          </a:prstGeom>
        </p:spPr>
      </p:pic>
      <p:sp>
        <p:nvSpPr>
          <p:cNvPr id="512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7408" y="940414"/>
            <a:ext cx="7800975" cy="1793575"/>
          </a:xfrm>
        </p:spPr>
        <p:txBody>
          <a:bodyPr anchor="b"/>
          <a:lstStyle/>
          <a:p>
            <a:pPr algn="r" eaLnBrk="1" hangingPunct="1"/>
            <a:r>
              <a:rPr lang="de-DE" sz="3600" b="1" dirty="0">
                <a:latin typeface="Myriad Pro" charset="0"/>
                <a:ea typeface="ＭＳ Ｐゴシック" charset="0"/>
                <a:cs typeface="Myriad Pro" charset="0"/>
              </a:rPr>
              <a:t>Workshop</a:t>
            </a:r>
            <a:r>
              <a:rPr lang="de-DE" sz="3600" b="1" i="1" dirty="0">
                <a:latin typeface="Myriad Pro" charset="0"/>
                <a:ea typeface="ＭＳ Ｐゴシック" charset="0"/>
                <a:cs typeface="Myriad Pro" charset="0"/>
              </a:rPr>
              <a:t> </a:t>
            </a:r>
            <a:r>
              <a:rPr lang="de-DE" sz="3600" b="1" dirty="0" smtClean="0">
                <a:latin typeface="Myriad Pro" charset="0"/>
                <a:ea typeface="ＭＳ Ｐゴシック" charset="0"/>
                <a:cs typeface="Myriad Pro" charset="0"/>
              </a:rPr>
              <a:t>zum TI Navigator</a:t>
            </a:r>
            <a:r>
              <a:rPr lang="de-DE" sz="3600" b="1" dirty="0">
                <a:latin typeface="Myriad Pro" charset="0"/>
                <a:ea typeface="ＭＳ Ｐゴシック" charset="0"/>
                <a:cs typeface="Myriad Pro" charset="0"/>
              </a:rPr>
              <a:t/>
            </a:r>
            <a:br>
              <a:rPr lang="de-DE" sz="3600" b="1" dirty="0">
                <a:latin typeface="Myriad Pro" charset="0"/>
                <a:ea typeface="ＭＳ Ｐゴシック" charset="0"/>
                <a:cs typeface="Myriad Pro" charset="0"/>
              </a:rPr>
            </a:br>
            <a:r>
              <a:rPr lang="de-DE" sz="3600" b="1" dirty="0" smtClean="0">
                <a:latin typeface="Myriad Pro" charset="0"/>
                <a:ea typeface="ＭＳ Ｐゴシック" charset="0"/>
                <a:cs typeface="Myriad Pro" charset="0"/>
              </a:rPr>
              <a:t>auf der </a:t>
            </a:r>
            <a:r>
              <a:rPr lang="de-DE" sz="3600" b="1" i="1" dirty="0" smtClean="0">
                <a:latin typeface="Myriad Pro" charset="0"/>
                <a:ea typeface="ＭＳ Ｐゴシック" charset="0"/>
                <a:cs typeface="Myriad Pro" charset="0"/>
              </a:rPr>
              <a:t>TIME 2014 </a:t>
            </a:r>
            <a:r>
              <a:rPr lang="de-DE" sz="3600" b="1" dirty="0">
                <a:latin typeface="Myriad Pro" charset="0"/>
                <a:ea typeface="ＭＳ Ｐゴシック" charset="0"/>
                <a:cs typeface="Myriad Pro" charset="0"/>
              </a:rPr>
              <a:t/>
            </a:r>
            <a:br>
              <a:rPr lang="de-DE" sz="3600" b="1" dirty="0">
                <a:latin typeface="Myriad Pro" charset="0"/>
                <a:ea typeface="ＭＳ Ｐゴシック" charset="0"/>
                <a:cs typeface="Myriad Pro" charset="0"/>
              </a:rPr>
            </a:br>
            <a:r>
              <a:rPr lang="de-DE" sz="2400" b="1" dirty="0" smtClean="0">
                <a:latin typeface="Myriad Pro" charset="0"/>
                <a:ea typeface="ＭＳ Ｐゴシック" charset="0"/>
                <a:cs typeface="Myriad Pro" charset="0"/>
              </a:rPr>
              <a:t>Krems, 5</a:t>
            </a:r>
            <a:r>
              <a:rPr lang="de-DE" sz="2400" b="1" dirty="0" smtClean="0">
                <a:latin typeface="Myriad Pro" charset="0"/>
                <a:ea typeface="ＭＳ Ｐゴシック" charset="0"/>
                <a:cs typeface="Myriad Pro" charset="0"/>
              </a:rPr>
              <a:t>. 7. 2014</a:t>
            </a:r>
            <a:endParaRPr lang="de-AT" sz="2400" b="1" dirty="0">
              <a:latin typeface="Myriad Pro" charset="0"/>
              <a:ea typeface="ＭＳ Ｐゴシック" charset="0"/>
              <a:cs typeface="Myriad Pro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93987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1: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Didaktische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30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Wo liegen die Probleme?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Zusätzlicher Aufwand im Unterricht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Verfügbarkeit der Hardware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Nicht zu jedem Thema sinnvoll einsetzbar</a:t>
            </a:r>
            <a:endParaRPr lang="de-DE" sz="2800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92461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93987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1: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Didaktische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362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Was geht grundsätzlich nicht?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Kein aktiver Zugriff </a:t>
            </a:r>
            <a:r>
              <a:rPr lang="de-DE" sz="2800" dirty="0">
                <a:latin typeface="Myriad Pro" charset="0"/>
                <a:cs typeface="Myriad Pro" charset="0"/>
              </a:rPr>
              <a:t>auf </a:t>
            </a:r>
            <a:r>
              <a:rPr lang="de-DE" sz="2800" dirty="0" smtClean="0">
                <a:latin typeface="Myriad Pro" charset="0"/>
                <a:cs typeface="Myriad Pro" charset="0"/>
              </a:rPr>
              <a:t>verbundene TR</a:t>
            </a: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Mischen von PCs, </a:t>
            </a:r>
            <a:r>
              <a:rPr lang="de-DE" sz="2800" dirty="0" err="1" smtClean="0">
                <a:latin typeface="Myriad Pro" charset="0"/>
                <a:cs typeface="Myriad Pro" charset="0"/>
              </a:rPr>
              <a:t>iPads</a:t>
            </a:r>
            <a:r>
              <a:rPr lang="de-DE" sz="2800" dirty="0" smtClean="0">
                <a:latin typeface="Myriad Pro" charset="0"/>
                <a:cs typeface="Myriad Pro" charset="0"/>
              </a:rPr>
              <a:t> und Handhelds</a:t>
            </a: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Automatische Auswertung bei Schularbeiten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r>
              <a:rPr lang="de-DE" sz="2800" dirty="0" smtClean="0">
                <a:latin typeface="Myriad Pro" charset="0"/>
                <a:cs typeface="Myriad Pro" charset="0"/>
              </a:rPr>
              <a:t>in der Praxis </a:t>
            </a:r>
            <a:r>
              <a:rPr lang="de-DE" sz="2800" i="1" dirty="0" smtClean="0">
                <a:latin typeface="Myriad Pro" charset="0"/>
                <a:cs typeface="Myriad Pro" charset="0"/>
              </a:rPr>
              <a:t>problematisch</a:t>
            </a:r>
            <a:endParaRPr lang="de-DE" sz="2800" i="1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Auch der TI Navigator ändert die 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r>
              <a:rPr lang="de-DE" sz="2800" dirty="0" smtClean="0">
                <a:latin typeface="Myriad Pro" charset="0"/>
                <a:cs typeface="Myriad Pro" charset="0"/>
              </a:rPr>
              <a:t>Mathematik </a:t>
            </a:r>
            <a:r>
              <a:rPr lang="de-DE" sz="2800" dirty="0" smtClean="0">
                <a:latin typeface="Myriad Pro" charset="0"/>
                <a:cs typeface="Myriad Pro" charset="0"/>
              </a:rPr>
              <a:t>nicht  </a:t>
            </a:r>
            <a:r>
              <a:rPr lang="de-DE" sz="2800" dirty="0">
                <a:sym typeface="Wingdings"/>
              </a:rPr>
              <a:t></a:t>
            </a:r>
            <a:r>
              <a:rPr lang="de-AT" sz="2800" dirty="0"/>
              <a:t> </a:t>
            </a:r>
            <a:endParaRPr lang="de-DE" sz="2800" dirty="0" smtClean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1425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79732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2: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Praktische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276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Was braucht die Schule?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Navigator </a:t>
            </a:r>
            <a:r>
              <a:rPr lang="de-DE" sz="2800" dirty="0" smtClean="0">
                <a:latin typeface="Myriad Pro" charset="0"/>
                <a:cs typeface="Myriad Pro" charset="0"/>
              </a:rPr>
              <a:t>Software</a:t>
            </a: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Navigator </a:t>
            </a:r>
            <a:r>
              <a:rPr lang="de-DE" sz="2800" dirty="0" smtClean="0">
                <a:latin typeface="Myriad Pro" charset="0"/>
                <a:cs typeface="Myriad Pro" charset="0"/>
              </a:rPr>
              <a:t>Access–</a:t>
            </a:r>
            <a:r>
              <a:rPr lang="de-DE" sz="2800" dirty="0" smtClean="0">
                <a:latin typeface="Myriad Pro" charset="0"/>
                <a:cs typeface="Myriad Pro" charset="0"/>
              </a:rPr>
              <a:t>Point</a:t>
            </a: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Navigator Module für Schüler/</a:t>
            </a:r>
            <a:r>
              <a:rPr lang="de-DE" sz="2800" dirty="0" smtClean="0">
                <a:latin typeface="Myriad Pro" charset="0"/>
                <a:cs typeface="Myriad Pro" charset="0"/>
              </a:rPr>
              <a:t>innen</a:t>
            </a: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Computer (</a:t>
            </a:r>
            <a:r>
              <a:rPr lang="de-DE" sz="1800" dirty="0" smtClean="0">
                <a:latin typeface="Myriad Pro" charset="0"/>
                <a:cs typeface="Myriad Pro" charset="0"/>
              </a:rPr>
              <a:t>Notebook und </a:t>
            </a:r>
            <a:r>
              <a:rPr lang="de-DE" sz="1800" dirty="0" err="1" smtClean="0">
                <a:latin typeface="Myriad Pro" charset="0"/>
                <a:cs typeface="Myriad Pro" charset="0"/>
              </a:rPr>
              <a:t>Beamer</a:t>
            </a:r>
            <a:r>
              <a:rPr lang="de-DE" sz="1800" dirty="0" smtClean="0">
                <a:latin typeface="Myriad Pro" charset="0"/>
                <a:cs typeface="Myriad Pro" charset="0"/>
              </a:rPr>
              <a:t> empfohlen</a:t>
            </a:r>
            <a:r>
              <a:rPr lang="de-DE" sz="2800" dirty="0" smtClean="0">
                <a:latin typeface="Myriad Pro" charset="0"/>
                <a:cs typeface="Myriad Pro" charset="0"/>
              </a:rPr>
              <a:t>)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6960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79732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2: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Praktische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319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i="1" dirty="0" smtClean="0">
                <a:latin typeface="Myriad Pro" charset="0"/>
                <a:cs typeface="Myriad Pro" charset="0"/>
              </a:rPr>
              <a:t>Dockingstation</a:t>
            </a:r>
            <a:r>
              <a:rPr lang="de-DE" sz="2800" b="1" dirty="0" smtClean="0">
                <a:latin typeface="Myriad Pro" charset="0"/>
                <a:cs typeface="Myriad Pro" charset="0"/>
              </a:rPr>
              <a:t> vs. 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TI Navigator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Dockingstation = schneller Datentransfer</a:t>
            </a: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TI Navigator = Interaktivität</a:t>
            </a: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Beides ergänzt sich, die Dockingstation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r>
              <a:rPr lang="de-DE" sz="2800" dirty="0" smtClean="0">
                <a:latin typeface="Myriad Pro" charset="0"/>
                <a:cs typeface="Myriad Pro" charset="0"/>
              </a:rPr>
              <a:t>kann den Navigator aber nicht ersetzen</a:t>
            </a: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Computer (</a:t>
            </a:r>
            <a:r>
              <a:rPr lang="de-DE" sz="1800" dirty="0" smtClean="0">
                <a:latin typeface="Myriad Pro" charset="0"/>
                <a:cs typeface="Myriad Pro" charset="0"/>
              </a:rPr>
              <a:t>Notebook und </a:t>
            </a:r>
            <a:r>
              <a:rPr lang="de-DE" sz="1800" dirty="0" err="1" smtClean="0">
                <a:latin typeface="Myriad Pro" charset="0"/>
                <a:cs typeface="Myriad Pro" charset="0"/>
              </a:rPr>
              <a:t>Beamer</a:t>
            </a:r>
            <a:r>
              <a:rPr lang="de-DE" sz="1800" dirty="0" smtClean="0">
                <a:latin typeface="Myriad Pro" charset="0"/>
                <a:cs typeface="Myriad Pro" charset="0"/>
              </a:rPr>
              <a:t> empfohlen</a:t>
            </a:r>
            <a:r>
              <a:rPr lang="de-DE" sz="2800" dirty="0" smtClean="0">
                <a:latin typeface="Myriad Pro" charset="0"/>
                <a:cs typeface="Myriad Pro" charset="0"/>
              </a:rPr>
              <a:t>)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94603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3621504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3: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Los geht‘s....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20344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307975" y="1260475"/>
            <a:ext cx="8229600" cy="647700"/>
          </a:xfrm>
        </p:spPr>
        <p:txBody>
          <a:bodyPr/>
          <a:lstStyle/>
          <a:p>
            <a:pPr eaLnBrk="1" hangingPunct="1"/>
            <a:r>
              <a:rPr lang="de-DE" b="1">
                <a:latin typeface="Myriad Pro" charset="0"/>
                <a:ea typeface="ＭＳ Ｐゴシック" charset="0"/>
                <a:cs typeface="Myriad Pro" charset="0"/>
              </a:rPr>
              <a:t>TI-Nspire™ - Die Produktfamilie</a:t>
            </a:r>
            <a:endParaRPr lang="en-US" b="1">
              <a:latin typeface="Myriad Pro" charset="0"/>
              <a:ea typeface="ＭＳ Ｐゴシック" charset="0"/>
              <a:cs typeface="Myriad Pro" charset="0"/>
            </a:endParaRPr>
          </a:p>
        </p:txBody>
      </p:sp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390525" y="2055813"/>
            <a:ext cx="3548063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de-DE">
              <a:latin typeface="Myriad Pro" charset="0"/>
              <a:cs typeface="Myriad Pro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>
                <a:latin typeface="Myriad Pro" charset="0"/>
                <a:cs typeface="Myriad Pro" charset="0"/>
              </a:rPr>
              <a:t>die TI-Nspire™-Produktfamilie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>
                <a:latin typeface="Myriad Pro" charset="0"/>
                <a:cs typeface="Myriad Pro" charset="0"/>
              </a:rPr>
              <a:t>umfasst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de-DE">
              <a:latin typeface="Myriad Pro" charset="0"/>
              <a:cs typeface="Myriad Pro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 b="1">
                <a:solidFill>
                  <a:srgbClr val="CD0000"/>
                </a:solidFill>
                <a:latin typeface="Myriad Pro" charset="0"/>
                <a:cs typeface="Myriad Pro" charset="0"/>
              </a:rPr>
              <a:t>TI-Nspire™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 b="1">
                <a:solidFill>
                  <a:srgbClr val="CD0000"/>
                </a:solidFill>
                <a:latin typeface="Myriad Pro" charset="0"/>
                <a:cs typeface="Myriad Pro" charset="0"/>
              </a:rPr>
              <a:t>TI-Nspire™CAS</a:t>
            </a:r>
            <a:br>
              <a:rPr lang="de-DE" b="1">
                <a:solidFill>
                  <a:srgbClr val="CD0000"/>
                </a:solidFill>
                <a:latin typeface="Myriad Pro" charset="0"/>
                <a:cs typeface="Myriad Pro" charset="0"/>
              </a:rPr>
            </a:br>
            <a:r>
              <a:rPr lang="de-DE" b="1">
                <a:solidFill>
                  <a:srgbClr val="CD0000"/>
                </a:solidFill>
                <a:latin typeface="Myriad Pro" charset="0"/>
                <a:cs typeface="Myriad Pro" charset="0"/>
              </a:rPr>
              <a:t>TI-Nspire™ iPad™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de-DE" b="1">
              <a:solidFill>
                <a:srgbClr val="CD0000"/>
              </a:solidFill>
              <a:latin typeface="Myriad Pro" charset="0"/>
              <a:cs typeface="Myriad Pro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>
                <a:latin typeface="Myriad Pro" charset="0"/>
                <a:cs typeface="Myriad Pro" charset="0"/>
              </a:rPr>
              <a:t>Handheld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>
                <a:latin typeface="Myriad Pro" charset="0"/>
                <a:cs typeface="Myriad Pro" charset="0"/>
              </a:rPr>
              <a:t>sowie jeweils die Software-Lösung.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de-DE">
              <a:latin typeface="Myriad Pro" charset="0"/>
              <a:cs typeface="Myriad Pro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de-DE">
                <a:latin typeface="Myriad Pro" charset="0"/>
                <a:cs typeface="Myriad Pro" charset="0"/>
              </a:rPr>
              <a:t>Einfache Verbindung zum PC/Mac über USB</a:t>
            </a:r>
            <a:br>
              <a:rPr lang="de-DE">
                <a:latin typeface="Myriad Pro" charset="0"/>
                <a:cs typeface="Myriad Pro" charset="0"/>
              </a:rPr>
            </a:br>
            <a:r>
              <a:rPr lang="en-US">
                <a:latin typeface="Myriad Pro" charset="0"/>
                <a:cs typeface="Myriad Pro" charset="0"/>
              </a:rPr>
              <a:t/>
            </a:r>
            <a:br>
              <a:rPr lang="en-US">
                <a:latin typeface="Myriad Pro" charset="0"/>
                <a:cs typeface="Myriad Pro" charset="0"/>
              </a:rPr>
            </a:br>
            <a:r>
              <a:rPr lang="en-US">
                <a:latin typeface="Myriad Pro" charset="0"/>
                <a:cs typeface="Myriad Pro" charset="0"/>
              </a:rPr>
              <a:t>Vernetzung über TI Navigator</a:t>
            </a:r>
            <a:endParaRPr lang="de-DE">
              <a:latin typeface="Myriad Pro" charset="0"/>
              <a:cs typeface="Myriad Pro" charset="0"/>
            </a:endParaRPr>
          </a:p>
        </p:txBody>
      </p:sp>
      <p:pic>
        <p:nvPicPr>
          <p:cNvPr id="819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2241550"/>
            <a:ext cx="4883150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Bild 4" descr="http://education.ti.com/de/oesterreich/%7E/media/Images/TI%20Education/US/iPad%20App/product-ipad-cas-on-the-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27448">
            <a:off x="4508500" y="3930650"/>
            <a:ext cx="26670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6954"/>
            <a:ext cx="9144000" cy="5849007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43449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>
                <a:solidFill>
                  <a:srgbClr val="C30C0E"/>
                </a:solidFill>
                <a:latin typeface="Myriad Pro" charset="0"/>
                <a:cs typeface="Myriad Pro" charset="0"/>
              </a:rPr>
              <a:t>Agenda</a:t>
            </a:r>
            <a:r>
              <a:rPr lang="de-DE" sz="2800" b="1">
                <a:latin typeface="Myriad Pro" charset="0"/>
                <a:cs typeface="Myriad Pro" charset="0"/>
              </a:rPr>
              <a:t> für den Workshop</a:t>
            </a:r>
          </a:p>
          <a:p>
            <a:pPr eaLnBrk="1" hangingPunct="1"/>
            <a:endParaRPr lang="de-DE" sz="1800" b="1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5546427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dirty="0" smtClean="0">
                <a:latin typeface="Myriad Pro" charset="0"/>
                <a:cs typeface="Myriad Pro" charset="0"/>
              </a:rPr>
              <a:t>Modul 1: 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Didaktisches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Warum überhaupt vernetzen?</a:t>
            </a:r>
            <a:endParaRPr lang="de-DE" sz="28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Wann einsetzbar?</a:t>
            </a:r>
            <a:endParaRPr lang="de-DE" sz="12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Wo liegen die Probleme?</a:t>
            </a:r>
            <a:endParaRPr lang="de-DE" sz="28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Was geht grundsätzlich nicht?</a:t>
            </a:r>
            <a:endParaRPr lang="de-DE" sz="2800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43449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>
                <a:solidFill>
                  <a:srgbClr val="C30C0E"/>
                </a:solidFill>
                <a:latin typeface="Myriad Pro" charset="0"/>
                <a:cs typeface="Myriad Pro" charset="0"/>
              </a:rPr>
              <a:t>Agenda</a:t>
            </a:r>
            <a:r>
              <a:rPr lang="de-DE" sz="2800" b="1">
                <a:latin typeface="Myriad Pro" charset="0"/>
                <a:cs typeface="Myriad Pro" charset="0"/>
              </a:rPr>
              <a:t> für den Workshop</a:t>
            </a:r>
          </a:p>
          <a:p>
            <a:pPr eaLnBrk="1" hangingPunct="1"/>
            <a:endParaRPr lang="de-DE" sz="1800" b="1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6932689" cy="220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dirty="0" smtClean="0">
                <a:latin typeface="Myriad Pro" charset="0"/>
                <a:cs typeface="Myriad Pro" charset="0"/>
              </a:rPr>
              <a:t>Modul 2: 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Praktisches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Was braucht die Schule?</a:t>
            </a:r>
            <a:endParaRPr lang="de-DE" sz="28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Was muss ich als Lehrer/in vorbereiten?</a:t>
            </a:r>
            <a:endParaRPr lang="de-DE" sz="12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Worauf muss man beim Start achten?</a:t>
            </a:r>
            <a:endParaRPr lang="de-DE" sz="2800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15123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43449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>
                <a:solidFill>
                  <a:srgbClr val="C30C0E"/>
                </a:solidFill>
                <a:latin typeface="Myriad Pro" charset="0"/>
                <a:cs typeface="Myriad Pro" charset="0"/>
              </a:rPr>
              <a:t>Agenda</a:t>
            </a:r>
            <a:r>
              <a:rPr lang="de-DE" sz="2800" b="1">
                <a:latin typeface="Myriad Pro" charset="0"/>
                <a:cs typeface="Myriad Pro" charset="0"/>
              </a:rPr>
              <a:t> für den Workshop</a:t>
            </a:r>
          </a:p>
          <a:p>
            <a:pPr eaLnBrk="1" hangingPunct="1"/>
            <a:endParaRPr lang="de-DE" sz="1800" b="1">
              <a:latin typeface="Myriad Pro" charset="0"/>
              <a:cs typeface="Myriad Pro" charset="0"/>
            </a:endParaRP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6583700" cy="10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dirty="0" smtClean="0">
                <a:latin typeface="Myriad Pro" charset="0"/>
                <a:cs typeface="Myriad Pro" charset="0"/>
              </a:rPr>
              <a:t>Modul </a:t>
            </a:r>
            <a:r>
              <a:rPr lang="de-DE" sz="2800" dirty="0">
                <a:latin typeface="Myriad Pro" charset="0"/>
                <a:cs typeface="Myriad Pro" charset="0"/>
              </a:rPr>
              <a:t>3: </a:t>
            </a:r>
            <a:r>
              <a:rPr lang="de-DE" sz="2800" b="1" i="1" dirty="0" err="1" smtClean="0">
                <a:latin typeface="Myriad Pro" charset="0"/>
                <a:cs typeface="Myriad Pro" charset="0"/>
              </a:rPr>
              <a:t>learning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 </a:t>
            </a:r>
            <a:r>
              <a:rPr lang="de-DE" sz="2800" b="1" i="1" dirty="0" err="1" smtClean="0">
                <a:latin typeface="Myriad Pro" charset="0"/>
                <a:cs typeface="Myriad Pro" charset="0"/>
              </a:rPr>
              <a:t>by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 </a:t>
            </a:r>
            <a:r>
              <a:rPr lang="de-DE" sz="2800" b="1" i="1" dirty="0" err="1" smtClean="0">
                <a:latin typeface="Myriad Pro" charset="0"/>
                <a:cs typeface="Myriad Pro" charset="0"/>
              </a:rPr>
              <a:t>doing</a:t>
            </a:r>
            <a:r>
              <a:rPr lang="de-DE" sz="2800" b="1" i="1" dirty="0" smtClean="0">
                <a:latin typeface="Myriad Pro" charset="0"/>
                <a:cs typeface="Myriad Pro" charset="0"/>
              </a:rPr>
              <a:t>.</a:t>
            </a:r>
            <a:r>
              <a:rPr lang="de-DE" sz="2800" b="1" i="1" dirty="0">
                <a:latin typeface="Myriad Pro" charset="0"/>
                <a:cs typeface="Myriad Pro" charset="0"/>
              </a:rPr>
              <a:t>..</a:t>
            </a: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mit dem TI </a:t>
            </a:r>
            <a:r>
              <a:rPr lang="de-DE" sz="2800" dirty="0">
                <a:latin typeface="Myriad Pro" charset="0"/>
                <a:cs typeface="Myriad Pro" charset="0"/>
              </a:rPr>
              <a:t>Navigator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93987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1: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Didaktische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276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Ausgangssituation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Einsatz des TR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ergänzt</a:t>
            </a:r>
            <a:r>
              <a:rPr lang="de-DE" sz="2800" dirty="0" smtClean="0">
                <a:latin typeface="Myriad Pro" charset="0"/>
                <a:cs typeface="Myriad Pro" charset="0"/>
              </a:rPr>
              <a:t> Mathe-Unterricht</a:t>
            </a:r>
            <a:endParaRPr lang="de-DE" sz="28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TR schafft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neue Möglichkeiten</a:t>
            </a:r>
            <a:r>
              <a:rPr lang="de-DE" sz="2800" dirty="0" smtClean="0">
                <a:latin typeface="Myriad Pro" charset="0"/>
                <a:cs typeface="Myriad Pro" charset="0"/>
              </a:rPr>
              <a:t>, Bsp.–Typen</a:t>
            </a:r>
            <a:endParaRPr lang="de-DE" sz="12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TR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verändert</a:t>
            </a:r>
            <a:r>
              <a:rPr lang="de-DE" sz="2800" dirty="0" smtClean="0">
                <a:latin typeface="Myriad Pro" charset="0"/>
                <a:cs typeface="Myriad Pro" charset="0"/>
              </a:rPr>
              <a:t> die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Interaktionen</a:t>
            </a:r>
            <a:r>
              <a:rPr lang="de-DE" sz="2800" dirty="0" smtClean="0">
                <a:latin typeface="Myriad Pro" charset="0"/>
                <a:cs typeface="Myriad Pro" charset="0"/>
              </a:rPr>
              <a:t> im Unterricht</a:t>
            </a:r>
            <a:endParaRPr lang="de-DE" sz="2800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TR Einsatz neigt zu </a:t>
            </a:r>
            <a:r>
              <a:rPr lang="de-DE" sz="2800" b="1" dirty="0" err="1" smtClean="0">
                <a:latin typeface="Myriad Pro" charset="0"/>
                <a:cs typeface="Myriad Pro" charset="0"/>
              </a:rPr>
              <a:t>Einzelkämpfertum</a:t>
            </a:r>
            <a:endParaRPr lang="de-DE" sz="2800" b="1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01491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93987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1: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Didaktische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34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Warum vernetzen?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Der TI Navigator bringt neue Möglichkeiten der Interaktivität beim Einsatz des TRs.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Einfache Präsentation von TR Inhalten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Überwachung der Schüleraktivität</a:t>
            </a:r>
            <a:endParaRPr lang="de-DE" sz="2800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823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968375" y="1654175"/>
            <a:ext cx="593987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949325" indent="-9493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b="1" dirty="0" smtClean="0">
                <a:solidFill>
                  <a:srgbClr val="C30C0E"/>
                </a:solidFill>
                <a:latin typeface="Myriad Pro" charset="0"/>
                <a:cs typeface="Myriad Pro" charset="0"/>
              </a:rPr>
              <a:t>Modul 1: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Didaktische Überlegungen</a:t>
            </a:r>
            <a:endParaRPr lang="de-DE" sz="2800" b="1" dirty="0">
              <a:latin typeface="Myriad Pro" charset="0"/>
              <a:cs typeface="Myriad Pro" charset="0"/>
            </a:endParaRPr>
          </a:p>
          <a:p>
            <a:pPr eaLnBrk="1" hangingPunct="1"/>
            <a:endParaRPr lang="de-DE" sz="1800" b="1" dirty="0">
              <a:latin typeface="Myriad Pro" charset="0"/>
              <a:cs typeface="Myriad Pro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987425" y="2605088"/>
            <a:ext cx="7882715" cy="34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spcAft>
                <a:spcPct val="15000"/>
              </a:spcAft>
            </a:pPr>
            <a:r>
              <a:rPr lang="de-DE" sz="2800" b="1" dirty="0" smtClean="0">
                <a:latin typeface="Myriad Pro" charset="0"/>
                <a:cs typeface="Myriad Pro" charset="0"/>
              </a:rPr>
              <a:t>Wann einsetzbar?</a:t>
            </a:r>
            <a:endParaRPr lang="de-DE" sz="2800" b="1" i="1" dirty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Benutzer/in </a:t>
            </a:r>
            <a:r>
              <a:rPr lang="de-DE" sz="2800" b="1" dirty="0" smtClean="0">
                <a:latin typeface="Myriad Pro" charset="0"/>
                <a:cs typeface="Myriad Pro" charset="0"/>
              </a:rPr>
              <a:t>muss</a:t>
            </a:r>
            <a:r>
              <a:rPr lang="de-DE" sz="2800" dirty="0" smtClean="0">
                <a:latin typeface="Myriad Pro" charset="0"/>
                <a:cs typeface="Myriad Pro" charset="0"/>
              </a:rPr>
              <a:t> mit dem System vertraut sein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Hardware verfügbar</a:t>
            </a:r>
            <a:br>
              <a:rPr lang="de-DE" sz="2800" dirty="0" smtClean="0">
                <a:latin typeface="Myriad Pro" charset="0"/>
                <a:cs typeface="Myriad Pro" charset="0"/>
              </a:rPr>
            </a:br>
            <a:endParaRPr lang="de-DE" sz="2800" dirty="0" smtClean="0">
              <a:latin typeface="Myriad Pro" charset="0"/>
              <a:cs typeface="Myriad Pro" charset="0"/>
            </a:endParaRPr>
          </a:p>
          <a:p>
            <a:pPr lvl="1" eaLnBrk="1" hangingPunct="1">
              <a:spcBef>
                <a:spcPct val="15000"/>
              </a:spcBef>
              <a:spcAft>
                <a:spcPct val="15000"/>
              </a:spcAft>
              <a:buFont typeface="Wingdings" charset="0"/>
              <a:buChar char="§"/>
            </a:pPr>
            <a:r>
              <a:rPr lang="de-DE" sz="2800" dirty="0" smtClean="0">
                <a:latin typeface="Myriad Pro" charset="0"/>
                <a:cs typeface="Myriad Pro" charset="0"/>
              </a:rPr>
              <a:t>Schüler/innen müssen mit dem TI vertraut sein</a:t>
            </a:r>
            <a:endParaRPr lang="de-DE" sz="2800" dirty="0">
              <a:latin typeface="Myriad Pro" charset="0"/>
              <a:cs typeface="Myriad Pro" charset="0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50" y="319935"/>
            <a:ext cx="4128114" cy="7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9799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3 Vorlage">
  <a:themeElements>
    <a:clrScheme name="T3 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3 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3 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3 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3 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3 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3 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3 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3 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T3 Vorlage</Template>
  <TotalTime>0</TotalTime>
  <Words>281</Words>
  <Application>Microsoft Macintosh PowerPoint</Application>
  <PresentationFormat>Bildschirmpräsentation (4:3)</PresentationFormat>
  <Paragraphs>70</Paragraphs>
  <Slides>14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T3 Vorlage</vt:lpstr>
      <vt:lpstr>Workshop zum TI Navigator auf der TIME 2014  Krems, 5. 7. 2014</vt:lpstr>
      <vt:lpstr>TI-Nspire™ - Die Produktfamilie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CS Creative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Clair</dc:creator>
  <cp:lastModifiedBy>Christian J. ZÖPFL</cp:lastModifiedBy>
  <cp:revision>126</cp:revision>
  <dcterms:created xsi:type="dcterms:W3CDTF">2007-01-18T16:06:20Z</dcterms:created>
  <dcterms:modified xsi:type="dcterms:W3CDTF">2014-07-03T09:47:59Z</dcterms:modified>
</cp:coreProperties>
</file>