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docProps/custom.xml" ContentType="application/vnd.openxmlformats-officedocument.custom-properties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3" r:id="rId1"/>
  </p:sldMasterIdLst>
  <p:notesMasterIdLst>
    <p:notesMasterId r:id="rId12"/>
  </p:notesMasterIdLst>
  <p:handoutMasterIdLst>
    <p:handoutMasterId r:id="rId13"/>
  </p:handoutMasterIdLst>
  <p:sldIdLst>
    <p:sldId id="258" r:id="rId2"/>
    <p:sldId id="257" r:id="rId3"/>
    <p:sldId id="259" r:id="rId4"/>
    <p:sldId id="260" r:id="rId5"/>
    <p:sldId id="261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9E00"/>
    <a:srgbClr val="FF9933"/>
    <a:srgbClr val="333399"/>
    <a:srgbClr val="99FFCC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horzBarState="maximized">
    <p:restoredLeft sz="23894" autoAdjust="0"/>
    <p:restoredTop sz="86370" autoAdjust="0"/>
  </p:normalViewPr>
  <p:slideViewPr>
    <p:cSldViewPr snapToGrid="0">
      <p:cViewPr varScale="1">
        <p:scale>
          <a:sx n="101" d="100"/>
          <a:sy n="101" d="100"/>
        </p:scale>
        <p:origin x="-112" y="-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DE"/>
          </a:p>
        </p:txBody>
      </p:sp>
      <p:sp>
        <p:nvSpPr>
          <p:cNvPr id="696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696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48393C7-69F8-4102-BCA6-D139CA5E6782}" type="slidenum">
              <a:rPr lang="de-DE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DE"/>
          </a:p>
        </p:txBody>
      </p:sp>
      <p:sp>
        <p:nvSpPr>
          <p:cNvPr id="706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06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</a:p>
        </p:txBody>
      </p:sp>
      <p:sp>
        <p:nvSpPr>
          <p:cNvPr id="706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706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E2AADC7-BEC2-4833-8D22-5BF31E2F6365}" type="slidenum">
              <a:rPr lang="de-DE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winkliges Dreiec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7" name="Unt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grpSp>
        <p:nvGrpSpPr>
          <p:cNvPr id="2" name="Gruppieren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ihand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ihand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ihand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Gerade Verbindung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umsplatzhalt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de-DE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60C0B91-E5A8-4ACE-BBD3-36ABF8B364B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0B747-BCD8-4393-A9C1-1A09B1EA85A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D1B59-AAC2-420F-9817-0E677DC64DE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296A6-925B-471B-921E-8468344AFBC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Abschnittsüber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D47FE-A620-4950-BD9B-6B44B466FC4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Eingekerbter Richtungspfeil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Eingekerbter Richtungspfeil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Zwei Inhalt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A5194-E9BB-41A7-A51D-7A2ABFB6BC51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Vergleich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FE557-1558-4EFD-A85C-948A293CF6C5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Nur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9C8FB-3CE1-4874-A326-08CD3700CBE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EB493-5B88-4BB8-BE3D-A5C3B8CE467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Inhalt mit Über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A57FB-9DC2-4EA1-9BB9-0FAA6EE4CD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Bild mit Über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4DC8166-9352-484A-B677-15422BD5FD6C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8" name="Freihand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ihand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htwinkliges Dreiec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Gerade Verbindung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Eingekerbter Richtungspfeil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Eingekerbter Richtungspfeil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ihand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ihand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D9F9B18-E688-4E87-9523-AB3EB35F471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ransition spd="slow">
    <p:fade thruBlk="1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93485" y="278190"/>
            <a:ext cx="8229600" cy="864810"/>
          </a:xfrm>
        </p:spPr>
        <p:txBody>
          <a:bodyPr/>
          <a:lstStyle/>
          <a:p>
            <a:r>
              <a:rPr lang="de-DE" dirty="0" smtClean="0"/>
              <a:t>Erfahrungsbericht</a:t>
            </a:r>
            <a:endParaRPr lang="de-DE" dirty="0"/>
          </a:p>
        </p:txBody>
      </p:sp>
      <p:pic>
        <p:nvPicPr>
          <p:cNvPr id="5" name="Inhaltsplatzhalter 3" descr="HTL_Logo_0501_rgb_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74523" y="291907"/>
            <a:ext cx="1676404" cy="871730"/>
          </a:xfrm>
        </p:spPr>
      </p:pic>
      <p:pic>
        <p:nvPicPr>
          <p:cNvPr id="6" name="Bild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20481"/>
            <a:ext cx="9144000" cy="5849007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 descr="HTL_Logo_0501_rgb_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74523" y="291907"/>
            <a:ext cx="1676404" cy="871730"/>
          </a:xfr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6904892" cy="897670"/>
          </a:xfrm>
        </p:spPr>
        <p:txBody>
          <a:bodyPr/>
          <a:lstStyle/>
          <a:p>
            <a:r>
              <a:rPr lang="de-AT" sz="4200" dirty="0" smtClean="0">
                <a:latin typeface="Myriad Pro" pitchFamily="34" charset="0"/>
              </a:rPr>
              <a:t>Lehr</a:t>
            </a:r>
            <a:r>
              <a:rPr lang="de-AT" sz="4200" dirty="0" smtClean="0">
                <a:latin typeface="Myriad Pro" pitchFamily="34" charset="0"/>
              </a:rPr>
              <a:t>ermeinungen CONTRA</a:t>
            </a:r>
            <a:endParaRPr lang="de-AT" sz="4200" dirty="0">
              <a:latin typeface="Myriad Pro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539261" y="1366761"/>
            <a:ext cx="860473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125" indent="-365125">
              <a:buFont typeface="Wingdings" charset="2"/>
              <a:buChar char="¤"/>
              <a:tabLst>
                <a:tab pos="365125" algn="l"/>
              </a:tabLst>
            </a:pPr>
            <a:r>
              <a:rPr lang="de-AT" sz="2600" b="1" dirty="0" smtClean="0">
                <a:latin typeface="Myriad Pro" pitchFamily="34" charset="0"/>
              </a:rPr>
              <a:t>Noch mehr Technik und wieder weniger Mathematik</a:t>
            </a:r>
            <a:br>
              <a:rPr lang="de-AT" sz="2600" b="1" dirty="0" smtClean="0">
                <a:latin typeface="Myriad Pro" pitchFamily="34" charset="0"/>
              </a:rPr>
            </a:br>
            <a:endParaRPr lang="de-AT" sz="2600" b="1" dirty="0" smtClean="0">
              <a:latin typeface="Myriad Pro" pitchFamily="34" charset="0"/>
            </a:endParaRPr>
          </a:p>
          <a:p>
            <a:pPr marL="365125" indent="-365125">
              <a:buFont typeface="Wingdings" charset="2"/>
              <a:buChar char="¤"/>
              <a:tabLst>
                <a:tab pos="365125" algn="l"/>
              </a:tabLst>
            </a:pPr>
            <a:r>
              <a:rPr lang="de-AT" sz="2600" b="1" dirty="0" smtClean="0">
                <a:latin typeface="Myriad Pro" pitchFamily="34" charset="0"/>
              </a:rPr>
              <a:t>System benötigt spezielle (kostenpflichtige) Software.</a:t>
            </a:r>
            <a:br>
              <a:rPr lang="de-AT" sz="2600" b="1" dirty="0" smtClean="0">
                <a:latin typeface="Myriad Pro" pitchFamily="34" charset="0"/>
              </a:rPr>
            </a:br>
            <a:endParaRPr lang="de-AT" sz="2600" b="1" dirty="0" smtClean="0">
              <a:latin typeface="Myriad Pro" pitchFamily="34" charset="0"/>
            </a:endParaRPr>
          </a:p>
          <a:p>
            <a:pPr marL="365125" indent="-365125">
              <a:buFont typeface="Wingdings" charset="2"/>
              <a:buChar char="¤"/>
              <a:tabLst>
                <a:tab pos="365125" algn="l"/>
              </a:tabLst>
            </a:pPr>
            <a:r>
              <a:rPr lang="de-AT" sz="2600" b="1" dirty="0" smtClean="0">
                <a:latin typeface="Myriad Pro" pitchFamily="34" charset="0"/>
              </a:rPr>
              <a:t>Bei der Bearbeitung komplexerer Aufgaben bleiben Stift und Papier unersetzlich.</a:t>
            </a:r>
            <a:br>
              <a:rPr lang="de-AT" sz="2600" b="1" dirty="0" smtClean="0">
                <a:latin typeface="Myriad Pro" pitchFamily="34" charset="0"/>
              </a:rPr>
            </a:br>
            <a:endParaRPr lang="de-AT" sz="2600" b="1" dirty="0" smtClean="0">
              <a:latin typeface="Myriad Pro" pitchFamily="34" charset="0"/>
            </a:endParaRPr>
          </a:p>
          <a:p>
            <a:pPr marL="365125" indent="-365125">
              <a:buFont typeface="Wingdings" charset="2"/>
              <a:buChar char="¤"/>
              <a:tabLst>
                <a:tab pos="365125" algn="l"/>
              </a:tabLst>
            </a:pPr>
            <a:r>
              <a:rPr lang="de-AT" sz="2600" b="1" dirty="0" smtClean="0">
                <a:latin typeface="Myriad Pro" pitchFamily="34" charset="0"/>
              </a:rPr>
              <a:t>Anlegen von Klassen etwas umständlich.</a:t>
            </a:r>
            <a:br>
              <a:rPr lang="de-AT" sz="2600" b="1" dirty="0" smtClean="0">
                <a:latin typeface="Myriad Pro" pitchFamily="34" charset="0"/>
              </a:rPr>
            </a:br>
            <a:endParaRPr lang="de-AT" sz="2600" b="1" dirty="0" smtClean="0">
              <a:latin typeface="Myriad Pro" pitchFamily="34" charset="0"/>
            </a:endParaRPr>
          </a:p>
          <a:p>
            <a:pPr marL="365125" indent="-365125">
              <a:buFont typeface="Wingdings" charset="2"/>
              <a:buChar char="¤"/>
              <a:tabLst>
                <a:tab pos="365125" algn="l"/>
              </a:tabLst>
            </a:pPr>
            <a:endParaRPr lang="de-AT" sz="2600" b="1" dirty="0" smtClean="0">
              <a:latin typeface="Myriad Pro" pitchFamily="34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 descr="HTL_Logo_0501_rgb_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74523" y="291907"/>
            <a:ext cx="1676404" cy="871730"/>
          </a:xfr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6904892" cy="897670"/>
          </a:xfrm>
        </p:spPr>
        <p:txBody>
          <a:bodyPr/>
          <a:lstStyle/>
          <a:p>
            <a:r>
              <a:rPr lang="de-AT" sz="4200" dirty="0" smtClean="0">
                <a:latin typeface="Myriad Pro" pitchFamily="34" charset="0"/>
              </a:rPr>
              <a:t>Rahmenbedingungen</a:t>
            </a:r>
            <a:endParaRPr lang="de-AT" sz="4200" dirty="0">
              <a:latin typeface="Myriad Pro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539261" y="1366761"/>
            <a:ext cx="860473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125" indent="-365125">
              <a:tabLst>
                <a:tab pos="365125" algn="l"/>
              </a:tabLst>
            </a:pPr>
            <a:r>
              <a:rPr lang="de-AT" sz="2600" b="1" dirty="0" smtClean="0">
                <a:latin typeface="Wingdings"/>
                <a:ea typeface="Wingdings"/>
                <a:cs typeface="Wingdings"/>
              </a:rPr>
              <a:t></a:t>
            </a:r>
            <a:r>
              <a:rPr lang="de-AT" sz="2600" b="1" dirty="0" smtClean="0">
                <a:latin typeface="Myriad Pro" pitchFamily="34" charset="0"/>
              </a:rPr>
              <a:t>	</a:t>
            </a:r>
            <a:r>
              <a:rPr lang="de-AT" sz="2600" b="1" dirty="0" smtClean="0">
                <a:latin typeface="Myriad Pro" pitchFamily="34" charset="0"/>
              </a:rPr>
              <a:t>Einführung des TI-Nspire CAS im Schuljahr 2008/09.</a:t>
            </a:r>
            <a:br>
              <a:rPr lang="de-AT" sz="2600" b="1" dirty="0" smtClean="0">
                <a:latin typeface="Myriad Pro" pitchFamily="34" charset="0"/>
              </a:rPr>
            </a:br>
            <a:r>
              <a:rPr lang="de-AT" b="1" dirty="0" smtClean="0">
                <a:latin typeface="Myriad Pro" pitchFamily="34" charset="0"/>
              </a:rPr>
              <a:t>(Umstieg vom TI-200 Voyage)</a:t>
            </a:r>
          </a:p>
          <a:p>
            <a:endParaRPr lang="de-AT" sz="2600" b="1" dirty="0" smtClean="0">
              <a:latin typeface="Myriad Pro" pitchFamily="34" charset="0"/>
            </a:endParaRPr>
          </a:p>
          <a:p>
            <a:pPr marL="365125" indent="-365125">
              <a:buFont typeface="Wingdings" charset="2"/>
              <a:buChar char="¤"/>
              <a:tabLst>
                <a:tab pos="365125" algn="l"/>
              </a:tabLst>
            </a:pPr>
            <a:r>
              <a:rPr lang="de-AT" sz="2600" b="1" dirty="0" smtClean="0">
                <a:latin typeface="Myriad Pro" pitchFamily="34" charset="0"/>
              </a:rPr>
              <a:t>Verwendung </a:t>
            </a:r>
            <a:r>
              <a:rPr lang="de-AT" sz="2600" b="1" dirty="0" smtClean="0">
                <a:latin typeface="Myriad Pro" pitchFamily="34" charset="0"/>
              </a:rPr>
              <a:t>in allen Klassen der höheren Abteilung</a:t>
            </a:r>
            <a:br>
              <a:rPr lang="de-AT" sz="2600" b="1" dirty="0" smtClean="0">
                <a:latin typeface="Myriad Pro" pitchFamily="34" charset="0"/>
              </a:rPr>
            </a:br>
            <a:r>
              <a:rPr lang="de-AT" sz="2600" b="1" dirty="0" smtClean="0">
                <a:latin typeface="Myriad Pro" pitchFamily="34" charset="0"/>
              </a:rPr>
              <a:t>Einführung üblicherweise in zweiten Jahrgang.</a:t>
            </a:r>
            <a:br>
              <a:rPr lang="de-AT" sz="2600" b="1" dirty="0" smtClean="0">
                <a:latin typeface="Myriad Pro" pitchFamily="34" charset="0"/>
              </a:rPr>
            </a:br>
            <a:endParaRPr lang="de-AT" sz="2600" b="1" dirty="0" smtClean="0">
              <a:latin typeface="Myriad Pro" pitchFamily="34" charset="0"/>
            </a:endParaRPr>
          </a:p>
          <a:p>
            <a:pPr marL="365125" indent="-365125">
              <a:buFont typeface="Wingdings" charset="2"/>
              <a:buChar char="¤"/>
              <a:tabLst>
                <a:tab pos="365125" algn="l"/>
              </a:tabLst>
            </a:pPr>
            <a:r>
              <a:rPr lang="de-AT" sz="2600" b="1" dirty="0" smtClean="0">
                <a:latin typeface="Myriad Pro" pitchFamily="34" charset="0"/>
              </a:rPr>
              <a:t>Schülerinnen und Schüler verwenden den TI auch in den fachtheoretischen Gegenständen.</a:t>
            </a:r>
            <a:br>
              <a:rPr lang="de-AT" sz="2600" b="1" dirty="0" smtClean="0">
                <a:latin typeface="Myriad Pro" pitchFamily="34" charset="0"/>
              </a:rPr>
            </a:br>
            <a:endParaRPr lang="de-AT" sz="2600" b="1" dirty="0" smtClean="0">
              <a:latin typeface="Myriad Pro" pitchFamily="34" charset="0"/>
            </a:endParaRPr>
          </a:p>
          <a:p>
            <a:pPr marL="365125" indent="-365125">
              <a:buFont typeface="Wingdings" charset="2"/>
              <a:buChar char="¤"/>
              <a:tabLst>
                <a:tab pos="365125" algn="l"/>
              </a:tabLst>
            </a:pPr>
            <a:r>
              <a:rPr lang="de-AT" sz="2600" b="1" dirty="0" smtClean="0">
                <a:latin typeface="Myriad Pro" pitchFamily="34" charset="0"/>
              </a:rPr>
              <a:t>Kollegium von 10 Mathematiklehrer/innen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 descr="HTL_Logo_0501_rgb_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74523" y="291907"/>
            <a:ext cx="1676404" cy="871730"/>
          </a:xfr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6904892" cy="897670"/>
          </a:xfrm>
        </p:spPr>
        <p:txBody>
          <a:bodyPr/>
          <a:lstStyle/>
          <a:p>
            <a:r>
              <a:rPr lang="de-AT" sz="4200" dirty="0" smtClean="0">
                <a:latin typeface="Myriad Pro" pitchFamily="34" charset="0"/>
              </a:rPr>
              <a:t>Einsatzumgebung</a:t>
            </a:r>
            <a:endParaRPr lang="de-AT" sz="4200" dirty="0">
              <a:latin typeface="Myriad Pro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539261" y="1366761"/>
            <a:ext cx="8604739" cy="3693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125" indent="-365125">
              <a:tabLst>
                <a:tab pos="365125" algn="l"/>
              </a:tabLst>
            </a:pPr>
            <a:r>
              <a:rPr lang="de-AT" sz="2600" b="1" dirty="0" smtClean="0">
                <a:latin typeface="Wingdings"/>
                <a:ea typeface="Wingdings"/>
                <a:cs typeface="Wingdings"/>
              </a:rPr>
              <a:t></a:t>
            </a:r>
            <a:r>
              <a:rPr lang="de-AT" sz="2600" b="1" dirty="0" smtClean="0">
                <a:latin typeface="Myriad Pro" pitchFamily="34" charset="0"/>
              </a:rPr>
              <a:t>	</a:t>
            </a:r>
            <a:r>
              <a:rPr lang="de-AT" sz="2600" b="1" dirty="0" smtClean="0">
                <a:latin typeface="Myriad Pro" pitchFamily="34" charset="0"/>
              </a:rPr>
              <a:t>Cradles in einem Transportwagen verstaut.</a:t>
            </a:r>
            <a:endParaRPr lang="de-AT" b="1" dirty="0" smtClean="0">
              <a:latin typeface="Myriad Pro" pitchFamily="34" charset="0"/>
            </a:endParaRPr>
          </a:p>
          <a:p>
            <a:endParaRPr lang="de-AT" sz="2600" b="1" dirty="0" smtClean="0">
              <a:latin typeface="Myriad Pro" pitchFamily="34" charset="0"/>
            </a:endParaRPr>
          </a:p>
          <a:p>
            <a:pPr marL="365125" indent="-365125">
              <a:buFont typeface="Wingdings" charset="2"/>
              <a:buChar char="¤"/>
              <a:tabLst>
                <a:tab pos="365125" algn="l"/>
              </a:tabLst>
            </a:pPr>
            <a:r>
              <a:rPr lang="de-AT" sz="2600" b="1" dirty="0" smtClean="0">
                <a:latin typeface="Myriad Pro" pitchFamily="34" charset="0"/>
              </a:rPr>
              <a:t>Beamer und Notebook auf dem Wagen</a:t>
            </a:r>
            <a:r>
              <a:rPr lang="de-AT" sz="2600" b="1" dirty="0" smtClean="0">
                <a:latin typeface="Myriad Pro" pitchFamily="34" charset="0"/>
              </a:rPr>
              <a:t>.</a:t>
            </a:r>
            <a:br>
              <a:rPr lang="de-AT" sz="2600" b="1" dirty="0" smtClean="0">
                <a:latin typeface="Myriad Pro" pitchFamily="34" charset="0"/>
              </a:rPr>
            </a:br>
            <a:endParaRPr lang="de-AT" sz="2600" b="1" dirty="0" smtClean="0">
              <a:latin typeface="Myriad Pro" pitchFamily="34" charset="0"/>
            </a:endParaRPr>
          </a:p>
          <a:p>
            <a:pPr marL="365125" indent="-365125">
              <a:buFont typeface="Wingdings" charset="2"/>
              <a:buChar char="¤"/>
              <a:tabLst>
                <a:tab pos="365125" algn="l"/>
              </a:tabLst>
            </a:pPr>
            <a:r>
              <a:rPr lang="de-AT" sz="2600" b="1" dirty="0" smtClean="0">
                <a:latin typeface="Myriad Pro" pitchFamily="34" charset="0"/>
              </a:rPr>
              <a:t>Im Physiksaal: Verwendung an </a:t>
            </a:r>
            <a:br>
              <a:rPr lang="de-AT" sz="2600" b="1" dirty="0" smtClean="0">
                <a:latin typeface="Myriad Pro" pitchFamily="34" charset="0"/>
              </a:rPr>
            </a:br>
            <a:r>
              <a:rPr lang="de-AT" sz="2600" b="1" dirty="0" smtClean="0">
                <a:latin typeface="Myriad Pro" pitchFamily="34" charset="0"/>
              </a:rPr>
              <a:t>einer interaktiven Tafel </a:t>
            </a:r>
            <a:br>
              <a:rPr lang="de-AT" sz="2600" b="1" dirty="0" smtClean="0">
                <a:latin typeface="Myriad Pro" pitchFamily="34" charset="0"/>
              </a:rPr>
            </a:br>
            <a:r>
              <a:rPr lang="de-AT" sz="2600" dirty="0" smtClean="0">
                <a:latin typeface="Wingdings"/>
                <a:ea typeface="Wingdings"/>
                <a:cs typeface="Wingdings"/>
              </a:rPr>
              <a:t></a:t>
            </a:r>
            <a:r>
              <a:rPr lang="de-AT" sz="2600" b="1" dirty="0" smtClean="0">
                <a:latin typeface="Myriad Pro" pitchFamily="34" charset="0"/>
              </a:rPr>
              <a:t> optimale Kombination</a:t>
            </a:r>
          </a:p>
          <a:p>
            <a:pPr marL="365125" indent="-365125">
              <a:buFont typeface="Wingdings" charset="2"/>
              <a:buChar char="¤"/>
              <a:tabLst>
                <a:tab pos="365125" algn="l"/>
              </a:tabLst>
            </a:pPr>
            <a:endParaRPr lang="de-AT" sz="2600" b="1" dirty="0" smtClean="0">
              <a:latin typeface="Myriad Pro" pitchFamily="34" charset="0"/>
            </a:endParaRPr>
          </a:p>
          <a:p>
            <a:pPr marL="365125" indent="-365125">
              <a:buFont typeface="Wingdings" charset="2"/>
              <a:buChar char="¤"/>
              <a:tabLst>
                <a:tab pos="365125" algn="l"/>
              </a:tabLst>
            </a:pPr>
            <a:r>
              <a:rPr lang="de-AT" sz="2600" b="1" dirty="0" smtClean="0">
                <a:solidFill>
                  <a:srgbClr val="FF0000"/>
                </a:solidFill>
                <a:latin typeface="Myriad Pro" pitchFamily="34" charset="0"/>
              </a:rPr>
              <a:t>FOTO einfügen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 descr="HTL_Logo_0501_rgb_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74523" y="291907"/>
            <a:ext cx="1676404" cy="871730"/>
          </a:xfr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6904892" cy="897670"/>
          </a:xfrm>
        </p:spPr>
        <p:txBody>
          <a:bodyPr/>
          <a:lstStyle/>
          <a:p>
            <a:r>
              <a:rPr lang="de-AT" sz="4200" dirty="0" smtClean="0">
                <a:latin typeface="Myriad Pro" pitchFamily="34" charset="0"/>
              </a:rPr>
              <a:t>Systemumgebung</a:t>
            </a:r>
            <a:endParaRPr lang="de-AT" sz="4200" dirty="0">
              <a:latin typeface="Myriad Pro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539261" y="1366761"/>
            <a:ext cx="8604739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125" indent="-365125">
              <a:buFont typeface="Wingdings" charset="2"/>
              <a:buChar char="¤"/>
              <a:tabLst>
                <a:tab pos="365125" algn="l"/>
              </a:tabLst>
            </a:pPr>
            <a:r>
              <a:rPr lang="de-AT" sz="2600" b="1" dirty="0" smtClean="0">
                <a:latin typeface="Myriad Pro" pitchFamily="34" charset="0"/>
              </a:rPr>
              <a:t>Sehr einfaches System:</a:t>
            </a:r>
            <a:br>
              <a:rPr lang="de-AT" sz="2600" b="1" dirty="0" smtClean="0">
                <a:latin typeface="Myriad Pro" pitchFamily="34" charset="0"/>
              </a:rPr>
            </a:br>
            <a:r>
              <a:rPr lang="de-AT" sz="2600" b="1" dirty="0" smtClean="0">
                <a:latin typeface="Myriad Pro" pitchFamily="34" charset="0"/>
              </a:rPr>
              <a:t/>
            </a:r>
            <a:br>
              <a:rPr lang="de-AT" sz="2600" b="1" dirty="0" smtClean="0">
                <a:latin typeface="Myriad Pro" pitchFamily="34" charset="0"/>
              </a:rPr>
            </a:br>
            <a:r>
              <a:rPr lang="de-AT" sz="2600" b="1" dirty="0" smtClean="0">
                <a:latin typeface="Myriad Pro" pitchFamily="34" charset="0"/>
              </a:rPr>
              <a:t>✓ Cradles werden einfach auf TI-Nspire </a:t>
            </a:r>
            <a:r>
              <a:rPr lang="de-AT" sz="2600" b="1" dirty="0" smtClean="0">
                <a:latin typeface="Myriad Pro" pitchFamily="34" charset="0"/>
              </a:rPr>
              <a:t>aufgesteckt</a:t>
            </a:r>
            <a:br>
              <a:rPr lang="de-AT" sz="2600" b="1" dirty="0" smtClean="0">
                <a:latin typeface="Myriad Pro" pitchFamily="34" charset="0"/>
              </a:rPr>
            </a:br>
            <a:r>
              <a:rPr lang="de-AT" sz="2600" b="1" dirty="0" smtClean="0">
                <a:latin typeface="Myriad Pro" pitchFamily="34" charset="0"/>
              </a:rPr>
              <a:t/>
            </a:r>
            <a:br>
              <a:rPr lang="de-AT" sz="2600" b="1" dirty="0" smtClean="0">
                <a:latin typeface="Myriad Pro" pitchFamily="34" charset="0"/>
              </a:rPr>
            </a:br>
            <a:r>
              <a:rPr lang="de-AT" sz="2600" b="1" dirty="0" smtClean="0">
                <a:latin typeface="Myriad Pro" pitchFamily="34" charset="0"/>
              </a:rPr>
              <a:t>✓</a:t>
            </a:r>
            <a:r>
              <a:rPr lang="de-AT" sz="2600" b="1" dirty="0" smtClean="0">
                <a:latin typeface="Myriad Pro" pitchFamily="34" charset="0"/>
              </a:rPr>
              <a:t> Access-Point kann an jedem PC mit USB verwendet</a:t>
            </a:r>
            <a:br>
              <a:rPr lang="de-AT" sz="2600" b="1" dirty="0" smtClean="0">
                <a:latin typeface="Myriad Pro" pitchFamily="34" charset="0"/>
              </a:rPr>
            </a:br>
            <a:r>
              <a:rPr lang="de-AT" sz="2600" b="1" dirty="0" smtClean="0">
                <a:latin typeface="Myriad Pro" pitchFamily="34" charset="0"/>
              </a:rPr>
              <a:t>      werden</a:t>
            </a:r>
            <a:br>
              <a:rPr lang="de-AT" sz="2600" b="1" dirty="0" smtClean="0">
                <a:latin typeface="Myriad Pro" pitchFamily="34" charset="0"/>
              </a:rPr>
            </a:br>
            <a:r>
              <a:rPr lang="de-AT" sz="2600" b="1" dirty="0" smtClean="0">
                <a:latin typeface="Myriad Pro" pitchFamily="34" charset="0"/>
              </a:rPr>
              <a:t/>
            </a:r>
            <a:br>
              <a:rPr lang="de-AT" sz="2600" b="1" dirty="0" smtClean="0">
                <a:latin typeface="Myriad Pro" pitchFamily="34" charset="0"/>
              </a:rPr>
            </a:br>
            <a:r>
              <a:rPr lang="de-AT" sz="2600" b="1" dirty="0" smtClean="0">
                <a:latin typeface="Zapf Dingbats"/>
                <a:ea typeface="Zapf Dingbats"/>
                <a:cs typeface="Zapf Dingbats"/>
              </a:rPr>
              <a:t>✓</a:t>
            </a:r>
            <a:r>
              <a:rPr lang="de-AT" sz="2600" b="1" dirty="0" smtClean="0">
                <a:latin typeface="Myriad Pro" pitchFamily="34" charset="0"/>
              </a:rPr>
              <a:t> Cradles werden in den Racks aufgeladen</a:t>
            </a:r>
          </a:p>
          <a:p>
            <a:pPr marL="365125" indent="-365125">
              <a:tabLst>
                <a:tab pos="365125" algn="l"/>
              </a:tabLst>
            </a:pPr>
            <a:endParaRPr lang="de-AT" sz="2600" b="1" dirty="0" smtClean="0">
              <a:latin typeface="Myriad Pro" pitchFamily="34" charset="0"/>
            </a:endParaRPr>
          </a:p>
          <a:p>
            <a:pPr marL="365125" indent="-365125">
              <a:buFont typeface="Wingdings" charset="2"/>
              <a:buChar char="¤"/>
              <a:tabLst>
                <a:tab pos="365125" algn="l"/>
              </a:tabLst>
            </a:pPr>
            <a:endParaRPr lang="de-AT" b="1" dirty="0" smtClean="0">
              <a:latin typeface="Myriad Pro" pitchFamily="34" charset="0"/>
            </a:endParaRPr>
          </a:p>
          <a:p>
            <a:endParaRPr lang="de-AT" sz="2600" b="1" dirty="0" smtClean="0">
              <a:latin typeface="Myriad Pro" pitchFamily="34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 descr="HTL_Logo_0501_rgb_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74523" y="291907"/>
            <a:ext cx="1676404" cy="871730"/>
          </a:xfr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6904892" cy="897670"/>
          </a:xfrm>
        </p:spPr>
        <p:txBody>
          <a:bodyPr/>
          <a:lstStyle/>
          <a:p>
            <a:r>
              <a:rPr lang="de-AT" sz="4200" dirty="0" smtClean="0">
                <a:latin typeface="Myriad Pro" pitchFamily="34" charset="0"/>
              </a:rPr>
              <a:t>Typischer Ablauf</a:t>
            </a:r>
            <a:endParaRPr lang="de-AT" sz="4200" dirty="0">
              <a:latin typeface="Myriad Pro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539261" y="1366761"/>
            <a:ext cx="8604739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125" indent="-365125">
              <a:buFont typeface="Wingdings" charset="2"/>
              <a:buChar char="¤"/>
              <a:tabLst>
                <a:tab pos="365125" algn="l"/>
              </a:tabLst>
            </a:pPr>
            <a:r>
              <a:rPr lang="de-AT" sz="2600" b="1" dirty="0" smtClean="0">
                <a:latin typeface="Myriad Pro" pitchFamily="34" charset="0"/>
              </a:rPr>
              <a:t>Schüler/innen holen sich Cradles aus den Racks, dabei spielt es keine Rolle, welches Cradle sie erwischen</a:t>
            </a:r>
          </a:p>
          <a:p>
            <a:pPr marL="365125" indent="-365125">
              <a:buFont typeface="Wingdings" charset="2"/>
              <a:buChar char="¤"/>
              <a:tabLst>
                <a:tab pos="365125" algn="l"/>
              </a:tabLst>
            </a:pPr>
            <a:endParaRPr lang="de-AT" sz="2600" b="1" dirty="0" smtClean="0">
              <a:latin typeface="Myriad Pro" pitchFamily="34" charset="0"/>
            </a:endParaRPr>
          </a:p>
          <a:p>
            <a:pPr marL="365125" indent="-365125">
              <a:buFont typeface="Wingdings" charset="2"/>
              <a:buChar char="¤"/>
              <a:tabLst>
                <a:tab pos="365125" algn="l"/>
              </a:tabLst>
            </a:pPr>
            <a:r>
              <a:rPr lang="de-AT" sz="2600" b="1" dirty="0" smtClean="0">
                <a:latin typeface="Myriad Pro" pitchFamily="34" charset="0"/>
              </a:rPr>
              <a:t>Lehrer startet Klasse im Navigator und ermöglicht so erst den Login</a:t>
            </a:r>
            <a:br>
              <a:rPr lang="de-AT" sz="2600" b="1" dirty="0" smtClean="0">
                <a:latin typeface="Myriad Pro" pitchFamily="34" charset="0"/>
              </a:rPr>
            </a:br>
            <a:endParaRPr lang="de-AT" sz="2600" b="1" dirty="0" smtClean="0">
              <a:latin typeface="Myriad Pro" pitchFamily="34" charset="0"/>
            </a:endParaRPr>
          </a:p>
          <a:p>
            <a:pPr marL="365125" indent="-365125">
              <a:buFont typeface="Wingdings" charset="2"/>
              <a:buChar char="¤"/>
              <a:tabLst>
                <a:tab pos="365125" algn="l"/>
              </a:tabLst>
            </a:pPr>
            <a:r>
              <a:rPr lang="de-AT" sz="2600" b="1" dirty="0" smtClean="0">
                <a:latin typeface="Myriad Pro" pitchFamily="34" charset="0"/>
              </a:rPr>
              <a:t>Schüler können sich mit vorgegebenem Benutzernamen am Access-Point anmelden</a:t>
            </a:r>
            <a:br>
              <a:rPr lang="de-AT" sz="2600" b="1" dirty="0" smtClean="0">
                <a:latin typeface="Myriad Pro" pitchFamily="34" charset="0"/>
              </a:rPr>
            </a:br>
            <a:endParaRPr lang="de-AT" sz="2600" b="1" dirty="0" smtClean="0">
              <a:latin typeface="Myriad Pro" pitchFamily="34" charset="0"/>
            </a:endParaRPr>
          </a:p>
          <a:p>
            <a:pPr marL="365125" indent="-365125">
              <a:buFont typeface="Wingdings" charset="2"/>
              <a:buChar char="¤"/>
              <a:tabLst>
                <a:tab pos="365125" algn="l"/>
              </a:tabLst>
            </a:pPr>
            <a:r>
              <a:rPr lang="de-AT" sz="2600" b="1" dirty="0" smtClean="0">
                <a:latin typeface="Myriad Pro" pitchFamily="34" charset="0"/>
              </a:rPr>
              <a:t>Dauer bis Einsatzbereitschaft: ca. 5 Minuten</a:t>
            </a:r>
            <a:endParaRPr lang="de-AT" b="1" dirty="0" smtClean="0">
              <a:latin typeface="Myriad Pro" pitchFamily="34" charset="0"/>
            </a:endParaRPr>
          </a:p>
          <a:p>
            <a:endParaRPr lang="de-AT" sz="2600" b="1" dirty="0" smtClean="0">
              <a:latin typeface="Myriad Pro" pitchFamily="34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 descr="HTL_Logo_0501_rgb_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74523" y="291907"/>
            <a:ext cx="1676404" cy="871730"/>
          </a:xfr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6904892" cy="897670"/>
          </a:xfrm>
        </p:spPr>
        <p:txBody>
          <a:bodyPr/>
          <a:lstStyle/>
          <a:p>
            <a:r>
              <a:rPr lang="de-AT" sz="4200" dirty="0" smtClean="0">
                <a:latin typeface="Myriad Pro" pitchFamily="34" charset="0"/>
              </a:rPr>
              <a:t>Typischer Ablauf</a:t>
            </a:r>
            <a:endParaRPr lang="de-AT" sz="4200" dirty="0">
              <a:latin typeface="Myriad Pro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539261" y="1366761"/>
            <a:ext cx="8604739" cy="4893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125" indent="-365125">
              <a:buFont typeface="Wingdings" charset="2"/>
              <a:buChar char="¤"/>
              <a:tabLst>
                <a:tab pos="365125" algn="l"/>
              </a:tabLst>
            </a:pPr>
            <a:r>
              <a:rPr lang="de-AT" sz="2600" b="1" dirty="0" smtClean="0">
                <a:latin typeface="Myriad Pro" pitchFamily="34" charset="0"/>
              </a:rPr>
              <a:t>Lehrer kann jetzt vorbereitete Datei an Klasse übertragen oder Umfrage starten</a:t>
            </a:r>
          </a:p>
          <a:p>
            <a:pPr marL="365125" indent="-365125">
              <a:buFont typeface="Wingdings" charset="2"/>
              <a:buChar char="¤"/>
              <a:tabLst>
                <a:tab pos="365125" algn="l"/>
              </a:tabLst>
            </a:pPr>
            <a:endParaRPr lang="de-AT" sz="2600" b="1" dirty="0" smtClean="0">
              <a:latin typeface="Myriad Pro" pitchFamily="34" charset="0"/>
            </a:endParaRPr>
          </a:p>
          <a:p>
            <a:pPr marL="365125" indent="-365125">
              <a:buFont typeface="Wingdings" charset="2"/>
              <a:buChar char="¤"/>
              <a:tabLst>
                <a:tab pos="365125" algn="l"/>
              </a:tabLst>
            </a:pPr>
            <a:r>
              <a:rPr lang="de-AT" sz="2600" b="1" dirty="0" smtClean="0">
                <a:latin typeface="Myriad Pro" pitchFamily="34" charset="0"/>
              </a:rPr>
              <a:t>Bildschrime der Schülerrechner im Live-View für alle sichtbar</a:t>
            </a:r>
            <a:br>
              <a:rPr lang="de-AT" sz="2600" b="1" dirty="0" smtClean="0">
                <a:latin typeface="Myriad Pro" pitchFamily="34" charset="0"/>
              </a:rPr>
            </a:br>
            <a:endParaRPr lang="de-AT" sz="2600" b="1" dirty="0" smtClean="0">
              <a:latin typeface="Myriad Pro" pitchFamily="34" charset="0"/>
            </a:endParaRPr>
          </a:p>
          <a:p>
            <a:pPr marL="365125" indent="-365125">
              <a:buFont typeface="Wingdings" charset="2"/>
              <a:buChar char="¤"/>
              <a:tabLst>
                <a:tab pos="365125" algn="l"/>
              </a:tabLst>
            </a:pPr>
            <a:r>
              <a:rPr lang="de-AT" sz="2600" b="1" dirty="0" smtClean="0">
                <a:latin typeface="Myriad Pro" pitchFamily="34" charset="0"/>
              </a:rPr>
              <a:t>Lehrer kann sich mit seinem TI Nspire frei in der Klasse bewegen und trotzdem Abläufe vorzeigen</a:t>
            </a:r>
            <a:br>
              <a:rPr lang="de-AT" sz="2600" b="1" dirty="0" smtClean="0">
                <a:latin typeface="Myriad Pro" pitchFamily="34" charset="0"/>
              </a:rPr>
            </a:br>
            <a:endParaRPr lang="de-AT" sz="2600" b="1" dirty="0" smtClean="0">
              <a:latin typeface="Myriad Pro" pitchFamily="34" charset="0"/>
            </a:endParaRPr>
          </a:p>
          <a:p>
            <a:pPr marL="365125" indent="-365125">
              <a:buFont typeface="Wingdings" charset="2"/>
              <a:buChar char="¤"/>
              <a:tabLst>
                <a:tab pos="365125" algn="l"/>
              </a:tabLst>
            </a:pPr>
            <a:r>
              <a:rPr lang="de-AT" sz="2600" b="1" dirty="0" smtClean="0">
                <a:latin typeface="Myriad Pro" pitchFamily="34" charset="0"/>
              </a:rPr>
              <a:t>Einsammeln der bearbeiteten Dateien jederzeit möglich</a:t>
            </a:r>
            <a:endParaRPr lang="de-AT" b="1" dirty="0" smtClean="0">
              <a:latin typeface="Myriad Pro" pitchFamily="34" charset="0"/>
            </a:endParaRPr>
          </a:p>
          <a:p>
            <a:endParaRPr lang="de-AT" sz="2600" b="1" dirty="0" smtClean="0">
              <a:latin typeface="Myriad Pro" pitchFamily="34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 descr="HTL_Logo_0501_rgb_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74523" y="291907"/>
            <a:ext cx="1676404" cy="871730"/>
          </a:xfr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6904892" cy="897670"/>
          </a:xfrm>
        </p:spPr>
        <p:txBody>
          <a:bodyPr/>
          <a:lstStyle/>
          <a:p>
            <a:r>
              <a:rPr lang="de-AT" sz="4200" dirty="0" smtClean="0">
                <a:latin typeface="Myriad Pro" pitchFamily="34" charset="0"/>
              </a:rPr>
              <a:t>Schülermeinungen</a:t>
            </a:r>
            <a:endParaRPr lang="de-AT" sz="4200" dirty="0">
              <a:latin typeface="Myriad Pro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539261" y="1366761"/>
            <a:ext cx="8604739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125" indent="-365125">
              <a:buFont typeface="Wingdings" charset="2"/>
              <a:buChar char="¤"/>
              <a:tabLst>
                <a:tab pos="365125" algn="l"/>
              </a:tabLst>
            </a:pPr>
            <a:r>
              <a:rPr lang="de-AT" sz="2600" b="1" dirty="0" smtClean="0">
                <a:latin typeface="Myriad Pro" pitchFamily="34" charset="0"/>
              </a:rPr>
              <a:t>Cooles System, total modern!</a:t>
            </a:r>
            <a:br>
              <a:rPr lang="de-AT" sz="2600" b="1" dirty="0" smtClean="0">
                <a:latin typeface="Myriad Pro" pitchFamily="34" charset="0"/>
              </a:rPr>
            </a:br>
            <a:endParaRPr lang="de-AT" sz="2600" b="1" dirty="0" smtClean="0">
              <a:latin typeface="Myriad Pro" pitchFamily="34" charset="0"/>
            </a:endParaRPr>
          </a:p>
          <a:p>
            <a:pPr marL="365125" indent="-365125">
              <a:buFont typeface="Wingdings" charset="2"/>
              <a:buChar char="¤"/>
              <a:tabLst>
                <a:tab pos="365125" algn="l"/>
              </a:tabLst>
            </a:pPr>
            <a:r>
              <a:rPr lang="de-AT" sz="2600" b="1" dirty="0" smtClean="0">
                <a:latin typeface="Myriad Pro" pitchFamily="34" charset="0"/>
              </a:rPr>
              <a:t>Spart viel Zeit beim Verteilen von Daten.</a:t>
            </a:r>
            <a:br>
              <a:rPr lang="de-AT" sz="2600" b="1" dirty="0" smtClean="0">
                <a:latin typeface="Myriad Pro" pitchFamily="34" charset="0"/>
              </a:rPr>
            </a:br>
            <a:endParaRPr lang="de-AT" sz="2600" b="1" dirty="0" smtClean="0">
              <a:latin typeface="Myriad Pro" pitchFamily="34" charset="0"/>
            </a:endParaRPr>
          </a:p>
          <a:p>
            <a:pPr marL="365125" indent="-365125">
              <a:buFont typeface="Wingdings" charset="2"/>
              <a:buChar char="¤"/>
              <a:tabLst>
                <a:tab pos="365125" algn="l"/>
              </a:tabLst>
            </a:pPr>
            <a:r>
              <a:rPr lang="de-AT" sz="2600" b="1" dirty="0" smtClean="0">
                <a:latin typeface="Myriad Pro" pitchFamily="34" charset="0"/>
              </a:rPr>
              <a:t>Motiviert mich zum aktiven Mitarbeiten</a:t>
            </a:r>
            <a:br>
              <a:rPr lang="de-AT" sz="2600" b="1" dirty="0" smtClean="0">
                <a:latin typeface="Myriad Pro" pitchFamily="34" charset="0"/>
              </a:rPr>
            </a:br>
            <a:endParaRPr lang="de-AT" sz="2600" b="1" dirty="0" smtClean="0">
              <a:latin typeface="Myriad Pro" pitchFamily="34" charset="0"/>
            </a:endParaRPr>
          </a:p>
          <a:p>
            <a:pPr marL="365125" indent="-365125">
              <a:buFont typeface="Wingdings" charset="2"/>
              <a:buChar char="¤"/>
              <a:tabLst>
                <a:tab pos="365125" algn="l"/>
              </a:tabLst>
            </a:pPr>
            <a:r>
              <a:rPr lang="de-AT" sz="2600" b="1" dirty="0" smtClean="0">
                <a:latin typeface="Myriad Pro" pitchFamily="34" charset="0"/>
              </a:rPr>
              <a:t>Big Brother jetzt auch in der Schule?!?</a:t>
            </a:r>
            <a:br>
              <a:rPr lang="de-AT" sz="2600" b="1" dirty="0" smtClean="0">
                <a:latin typeface="Myriad Pro" pitchFamily="34" charset="0"/>
              </a:rPr>
            </a:br>
            <a:endParaRPr lang="de-AT" sz="2600" b="1" dirty="0" smtClean="0">
              <a:latin typeface="Myriad Pro" pitchFamily="34" charset="0"/>
            </a:endParaRPr>
          </a:p>
          <a:p>
            <a:pPr marL="365125" indent="-365125">
              <a:buFont typeface="Wingdings" charset="2"/>
              <a:buChar char="¤"/>
              <a:tabLst>
                <a:tab pos="365125" algn="l"/>
              </a:tabLst>
            </a:pPr>
            <a:r>
              <a:rPr lang="de-AT" sz="2600" b="1" dirty="0" smtClean="0">
                <a:latin typeface="Myriad Pro" pitchFamily="34" charset="0"/>
              </a:rPr>
              <a:t>Warum kann man keine Nachrichten verschicken?</a:t>
            </a:r>
            <a:br>
              <a:rPr lang="de-AT" sz="2600" b="1" dirty="0" smtClean="0">
                <a:latin typeface="Myriad Pro" pitchFamily="34" charset="0"/>
              </a:rPr>
            </a:br>
            <a:endParaRPr lang="de-AT" sz="2600" b="1" dirty="0" smtClean="0">
              <a:latin typeface="Myriad Pro" pitchFamily="34" charset="0"/>
            </a:endParaRPr>
          </a:p>
          <a:p>
            <a:pPr marL="365125" indent="-365125">
              <a:buFont typeface="Wingdings" charset="2"/>
              <a:buChar char="¤"/>
              <a:tabLst>
                <a:tab pos="365125" algn="l"/>
              </a:tabLst>
            </a:pPr>
            <a:r>
              <a:rPr lang="de-AT" sz="2600" b="1" dirty="0" smtClean="0">
                <a:latin typeface="Myriad Pro" pitchFamily="34" charset="0"/>
              </a:rPr>
              <a:t>Wann gibt‘s denn endlich die ersten Spiele?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 descr="HTL_Logo_0501_rgb_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74523" y="291907"/>
            <a:ext cx="1676404" cy="871730"/>
          </a:xfr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6904892" cy="897670"/>
          </a:xfrm>
        </p:spPr>
        <p:txBody>
          <a:bodyPr/>
          <a:lstStyle/>
          <a:p>
            <a:r>
              <a:rPr lang="de-AT" sz="4200" dirty="0" smtClean="0">
                <a:latin typeface="Myriad Pro" pitchFamily="34" charset="0"/>
              </a:rPr>
              <a:t>Lehr</a:t>
            </a:r>
            <a:r>
              <a:rPr lang="de-AT" sz="4200" dirty="0" smtClean="0">
                <a:latin typeface="Myriad Pro" pitchFamily="34" charset="0"/>
              </a:rPr>
              <a:t>ermeinungen PRO</a:t>
            </a:r>
            <a:endParaRPr lang="de-AT" sz="4200" dirty="0">
              <a:latin typeface="Myriad Pro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539261" y="1366761"/>
            <a:ext cx="8604739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125" indent="-365125">
              <a:buFont typeface="Wingdings" charset="2"/>
              <a:buChar char="¤"/>
              <a:tabLst>
                <a:tab pos="365125" algn="l"/>
              </a:tabLst>
            </a:pPr>
            <a:r>
              <a:rPr lang="de-AT" sz="2600" b="1" dirty="0" smtClean="0">
                <a:latin typeface="Myriad Pro" pitchFamily="34" charset="0"/>
              </a:rPr>
              <a:t>Eröffnet völlig neue Möglichkeiten</a:t>
            </a:r>
            <a:br>
              <a:rPr lang="de-AT" sz="2600" b="1" dirty="0" smtClean="0">
                <a:latin typeface="Myriad Pro" pitchFamily="34" charset="0"/>
              </a:rPr>
            </a:br>
            <a:endParaRPr lang="de-AT" sz="2600" b="1" dirty="0" smtClean="0">
              <a:latin typeface="Myriad Pro" pitchFamily="34" charset="0"/>
            </a:endParaRPr>
          </a:p>
          <a:p>
            <a:pPr marL="365125" indent="-365125">
              <a:buFont typeface="Wingdings" charset="2"/>
              <a:buChar char="¤"/>
              <a:tabLst>
                <a:tab pos="365125" algn="l"/>
              </a:tabLst>
            </a:pPr>
            <a:r>
              <a:rPr lang="de-AT" sz="2600" b="1" dirty="0" smtClean="0">
                <a:latin typeface="Myriad Pro" pitchFamily="34" charset="0"/>
              </a:rPr>
              <a:t>Endlich kann ich IN der Klasse stehen und trotzdem über den Beamer Abläufe vorzeigen.</a:t>
            </a:r>
            <a:br>
              <a:rPr lang="de-AT" sz="2600" b="1" dirty="0" smtClean="0">
                <a:latin typeface="Myriad Pro" pitchFamily="34" charset="0"/>
              </a:rPr>
            </a:br>
            <a:endParaRPr lang="de-AT" sz="2600" b="1" dirty="0" smtClean="0">
              <a:latin typeface="Myriad Pro" pitchFamily="34" charset="0"/>
            </a:endParaRPr>
          </a:p>
          <a:p>
            <a:pPr marL="365125" indent="-365125">
              <a:buFont typeface="Wingdings" charset="2"/>
              <a:buChar char="¤"/>
              <a:tabLst>
                <a:tab pos="365125" algn="l"/>
              </a:tabLst>
            </a:pPr>
            <a:r>
              <a:rPr lang="de-AT" sz="2600" b="1" dirty="0" smtClean="0">
                <a:latin typeface="Myriad Pro" pitchFamily="34" charset="0"/>
              </a:rPr>
              <a:t>Ganze Unterrichtssequenzen können in Ruhe vorbereitet und innerhalb von Sekunden an die Klasse verteilt werden.</a:t>
            </a:r>
            <a:br>
              <a:rPr lang="de-AT" sz="2600" b="1" dirty="0" smtClean="0">
                <a:latin typeface="Myriad Pro" pitchFamily="34" charset="0"/>
              </a:rPr>
            </a:br>
            <a:endParaRPr lang="de-AT" sz="2600" b="1" dirty="0" smtClean="0">
              <a:latin typeface="Myriad Pro" pitchFamily="34" charset="0"/>
            </a:endParaRPr>
          </a:p>
          <a:p>
            <a:pPr marL="365125" indent="-365125">
              <a:buFont typeface="Wingdings" charset="2"/>
              <a:buChar char="¤"/>
              <a:tabLst>
                <a:tab pos="365125" algn="l"/>
              </a:tabLst>
            </a:pPr>
            <a:r>
              <a:rPr lang="de-AT" sz="2600" b="1" dirty="0" smtClean="0">
                <a:latin typeface="Myriad Pro" pitchFamily="34" charset="0"/>
              </a:rPr>
              <a:t>Schafft die Voraussetzungen für wirklich interaktiven Unterricht.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 descr="HTL_Logo_0501_rgb_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74523" y="291907"/>
            <a:ext cx="1676404" cy="871730"/>
          </a:xfr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6904892" cy="897670"/>
          </a:xfrm>
        </p:spPr>
        <p:txBody>
          <a:bodyPr/>
          <a:lstStyle/>
          <a:p>
            <a:r>
              <a:rPr lang="de-AT" sz="4200" dirty="0" smtClean="0">
                <a:latin typeface="Myriad Pro" pitchFamily="34" charset="0"/>
              </a:rPr>
              <a:t>Lehr</a:t>
            </a:r>
            <a:r>
              <a:rPr lang="de-AT" sz="4200" dirty="0" smtClean="0">
                <a:latin typeface="Myriad Pro" pitchFamily="34" charset="0"/>
              </a:rPr>
              <a:t>ermeinungen PRO</a:t>
            </a:r>
            <a:endParaRPr lang="de-AT" sz="4200" dirty="0">
              <a:latin typeface="Myriad Pro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539261" y="1366761"/>
            <a:ext cx="8604739" cy="3693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125" indent="-365125">
              <a:buFont typeface="Wingdings" charset="2"/>
              <a:buChar char="¤"/>
              <a:tabLst>
                <a:tab pos="365125" algn="l"/>
              </a:tabLst>
            </a:pPr>
            <a:r>
              <a:rPr lang="de-AT" sz="2600" b="1" dirty="0" smtClean="0">
                <a:latin typeface="Myriad Pro" pitchFamily="34" charset="0"/>
              </a:rPr>
              <a:t>Mitarbeit der Schüler zu jedem Zeitpunkt</a:t>
            </a:r>
            <a:br>
              <a:rPr lang="de-AT" sz="2600" b="1" dirty="0" smtClean="0">
                <a:latin typeface="Myriad Pro" pitchFamily="34" charset="0"/>
              </a:rPr>
            </a:br>
            <a:r>
              <a:rPr lang="de-AT" sz="2600" b="1" dirty="0" smtClean="0">
                <a:latin typeface="Myriad Pro" pitchFamily="34" charset="0"/>
              </a:rPr>
              <a:t>überprüfbar</a:t>
            </a:r>
            <a:r>
              <a:rPr lang="de-AT" sz="2600" b="1" dirty="0" smtClean="0">
                <a:latin typeface="Myriad Pro" pitchFamily="34" charset="0"/>
              </a:rPr>
              <a:t/>
            </a:r>
            <a:br>
              <a:rPr lang="de-AT" sz="2600" b="1" dirty="0" smtClean="0">
                <a:latin typeface="Myriad Pro" pitchFamily="34" charset="0"/>
              </a:rPr>
            </a:br>
            <a:endParaRPr lang="de-AT" sz="2600" b="1" dirty="0" smtClean="0">
              <a:latin typeface="Myriad Pro" pitchFamily="34" charset="0"/>
            </a:endParaRPr>
          </a:p>
          <a:p>
            <a:pPr marL="365125" indent="-365125">
              <a:buFont typeface="Wingdings" charset="2"/>
              <a:buChar char="¤"/>
              <a:tabLst>
                <a:tab pos="365125" algn="l"/>
              </a:tabLst>
            </a:pPr>
            <a:r>
              <a:rPr lang="de-AT" sz="2600" b="1" dirty="0" smtClean="0">
                <a:latin typeface="Myriad Pro" pitchFamily="34" charset="0"/>
              </a:rPr>
              <a:t>Schüler können jederzeit von einem zentralen Punkt aus unterstützt werden.</a:t>
            </a:r>
            <a:br>
              <a:rPr lang="de-AT" sz="2600" b="1" dirty="0" smtClean="0">
                <a:latin typeface="Myriad Pro" pitchFamily="34" charset="0"/>
              </a:rPr>
            </a:br>
            <a:endParaRPr lang="de-AT" sz="2600" b="1" dirty="0" smtClean="0">
              <a:latin typeface="Myriad Pro" pitchFamily="34" charset="0"/>
            </a:endParaRPr>
          </a:p>
          <a:p>
            <a:pPr marL="365125" indent="-365125">
              <a:buFont typeface="Wingdings" charset="2"/>
              <a:buChar char="¤"/>
              <a:tabLst>
                <a:tab pos="365125" algn="l"/>
              </a:tabLst>
            </a:pPr>
            <a:r>
              <a:rPr lang="de-AT" sz="2600" b="1" dirty="0" smtClean="0">
                <a:latin typeface="Myriad Pro" pitchFamily="34" charset="0"/>
              </a:rPr>
              <a:t>Software unterstüzt bei der Auswertung der Aufgaben.</a:t>
            </a:r>
            <a:br>
              <a:rPr lang="de-AT" sz="2600" b="1" dirty="0" smtClean="0">
                <a:latin typeface="Myriad Pro" pitchFamily="34" charset="0"/>
              </a:rPr>
            </a:br>
            <a:endParaRPr lang="de-AT" sz="2600" b="1" dirty="0" smtClean="0">
              <a:latin typeface="Myriad Pro" pitchFamily="34" charset="0"/>
            </a:endParaRPr>
          </a:p>
          <a:p>
            <a:pPr marL="365125" indent="-365125">
              <a:buFont typeface="Wingdings" charset="2"/>
              <a:buChar char="¤"/>
              <a:tabLst>
                <a:tab pos="365125" algn="l"/>
              </a:tabLst>
            </a:pPr>
            <a:r>
              <a:rPr lang="de-AT" sz="2600" b="1" dirty="0" smtClean="0">
                <a:latin typeface="Myriad Pro" pitchFamily="34" charset="0"/>
              </a:rPr>
              <a:t>Unterrichtssequenzen können gespeichert werden.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imos">
  <a:themeElements>
    <a:clrScheme name="Deimo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Deimo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Deimo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0</TotalTime>
  <Words>406</Words>
  <Application>Microsoft Macintosh PowerPoint</Application>
  <PresentationFormat>Bildschirmpräsentation (4:3)</PresentationFormat>
  <Paragraphs>51</Paragraphs>
  <Slides>10</Slides>
  <Notes>0</Notes>
  <HiddenSlides>0</HiddenSlides>
  <MMClips>0</MMClips>
  <ScaleCrop>false</ScaleCrop>
  <HeadingPairs>
    <vt:vector size="4" baseType="variant">
      <vt:variant>
        <vt:lpstr>Entwurfsvorlage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1" baseType="lpstr">
      <vt:lpstr>Deimos</vt:lpstr>
      <vt:lpstr>Erfahrungsbericht</vt:lpstr>
      <vt:lpstr>Rahmenbedingungen</vt:lpstr>
      <vt:lpstr>Einsatzumgebung</vt:lpstr>
      <vt:lpstr>Systemumgebung</vt:lpstr>
      <vt:lpstr>Typischer Ablauf</vt:lpstr>
      <vt:lpstr>Typischer Ablauf</vt:lpstr>
      <vt:lpstr>Schülermeinungen</vt:lpstr>
      <vt:lpstr>Lehrermeinungen PRO</vt:lpstr>
      <vt:lpstr>Lehrermeinungen PRO</vt:lpstr>
      <vt:lpstr>Lehrermeinungen CONTRA</vt:lpstr>
    </vt:vector>
  </TitlesOfParts>
  <Manager/>
  <Company>HTL Braunau am Inn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Öffentlichkeitsarbeit der HTL Braunau</dc:title>
  <dc:subject/>
  <dc:creator>Christian J. ZÖPFL</dc:creator>
  <cp:keywords/>
  <dc:description/>
  <cp:lastModifiedBy>Christian ZÖPFL</cp:lastModifiedBy>
  <cp:revision>11</cp:revision>
  <dcterms:created xsi:type="dcterms:W3CDTF">2010-10-11T18:47:28Z</dcterms:created>
  <dcterms:modified xsi:type="dcterms:W3CDTF">2010-10-11T20:44:33Z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TC011985481031</vt:lpwstr>
  </property>
</Properties>
</file>